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99" r:id="rId4"/>
    <p:sldId id="383" r:id="rId6"/>
    <p:sldId id="384" r:id="rId7"/>
    <p:sldId id="385" r:id="rId8"/>
    <p:sldId id="382" r:id="rId9"/>
    <p:sldId id="386" r:id="rId10"/>
    <p:sldId id="388" r:id="rId11"/>
    <p:sldId id="402" r:id="rId12"/>
    <p:sldId id="403" r:id="rId13"/>
    <p:sldId id="396" r:id="rId14"/>
    <p:sldId id="398" r:id="rId15"/>
    <p:sldId id="397" r:id="rId16"/>
    <p:sldId id="387" r:id="rId17"/>
    <p:sldId id="341" r:id="rId18"/>
    <p:sldId id="400" r:id="rId19"/>
    <p:sldId id="391" r:id="rId20"/>
    <p:sldId id="389" r:id="rId21"/>
    <p:sldId id="390" r:id="rId22"/>
    <p:sldId id="401" r:id="rId23"/>
    <p:sldId id="316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/>
    <p:restoredTop sz="92936"/>
  </p:normalViewPr>
  <p:slideViewPr>
    <p:cSldViewPr snapToGrid="0" snapToObjects="1">
      <p:cViewPr varScale="1">
        <p:scale>
          <a:sx n="102" d="100"/>
          <a:sy n="102" d="100"/>
        </p:scale>
        <p:origin x="1312" y="176"/>
      </p:cViewPr>
      <p:guideLst/>
    </p:cSldViewPr>
  </p:slideViewPr>
  <p:notesTextViewPr>
    <p:cViewPr>
      <p:scale>
        <a:sx n="35" d="100"/>
        <a:sy n="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72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algn="ctr">
              <a:defRPr sz="2400"/>
            </a:lvl2pPr>
            <a:lvl3pPr algn="ctr">
              <a:defRPr sz="2400"/>
            </a:lvl3pPr>
            <a:lvl4pPr algn="ctr">
              <a:defRPr sz="2400"/>
            </a:lvl4pPr>
            <a:lvl5pPr algn="ctr"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54580" y="-199376"/>
            <a:ext cx="10515601" cy="75438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  <a:latin typeface="DengXian Light"/>
                <a:ea typeface="DengXian Light"/>
                <a:cs typeface="DengXian Light"/>
                <a:sym typeface="DengXian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</a:defRPr>
            </a:lvl1pPr>
            <a:lvl2pPr marL="723900" indent="-26670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</a:defRPr>
            </a:lvl2pPr>
            <a:lvl3pPr marL="1234440" indent="-32004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</a:defRPr>
            </a:lvl4pPr>
            <a:lvl5pPr marL="2184400" indent="-35560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3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199" y="365121"/>
            <a:ext cx="10515604" cy="1325573"/>
          </a:xfrm>
          <a:prstGeom prst="rect">
            <a:avLst/>
          </a:prstGeom>
        </p:spPr>
        <p:txBody>
          <a:bodyPr lIns="45714" tIns="45714" rIns="45714" bIns="45714"/>
          <a:lstStyle>
            <a:lvl1pPr>
              <a:defRPr sz="4200">
                <a:solidFill>
                  <a:srgbClr val="000000"/>
                </a:solidFill>
                <a:latin typeface="DengXian Light"/>
                <a:ea typeface="DengXian Light"/>
                <a:cs typeface="DengXian Light"/>
                <a:sym typeface="DengXian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2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199" y="1825622"/>
            <a:ext cx="10515604" cy="4351350"/>
          </a:xfrm>
          <a:prstGeom prst="rect">
            <a:avLst/>
          </a:prstGeom>
        </p:spPr>
        <p:txBody>
          <a:bodyPr lIns="45714" tIns="45714" rIns="45714" bIns="45714"/>
          <a:lstStyle>
            <a:lvl1pPr marL="212090" indent="-212090">
              <a:spcBef>
                <a:spcPts val="900"/>
              </a:spcBef>
              <a:buSzPct val="100000"/>
              <a:buFont typeface="Arial" panose="020B0604020202090204"/>
              <a:buChar char="•"/>
              <a:defRPr sz="2600">
                <a:solidFill>
                  <a:srgbClr val="000000"/>
                </a:solidFill>
              </a:defRPr>
            </a:lvl1pPr>
            <a:lvl2pPr marL="704850" indent="-247650">
              <a:spcBef>
                <a:spcPts val="900"/>
              </a:spcBef>
              <a:buSzPct val="100000"/>
              <a:buFont typeface="Arial" panose="020B0604020202090204"/>
              <a:buChar char="•"/>
              <a:defRPr sz="2600">
                <a:solidFill>
                  <a:srgbClr val="000000"/>
                </a:solidFill>
              </a:defRPr>
            </a:lvl2pPr>
            <a:lvl3pPr marL="1211580" indent="-297180">
              <a:spcBef>
                <a:spcPts val="900"/>
              </a:spcBef>
              <a:buSzPct val="100000"/>
              <a:buFont typeface="Arial" panose="020B0604020202090204"/>
              <a:buChar char="•"/>
              <a:defRPr sz="2600">
                <a:solidFill>
                  <a:srgbClr val="000000"/>
                </a:solidFill>
              </a:defRPr>
            </a:lvl3pPr>
            <a:lvl4pPr marL="1701800" indent="-330200">
              <a:spcBef>
                <a:spcPts val="900"/>
              </a:spcBef>
              <a:buSzPct val="100000"/>
              <a:buFont typeface="Arial" panose="020B0604020202090204"/>
              <a:buChar char="•"/>
              <a:defRPr sz="2600">
                <a:solidFill>
                  <a:srgbClr val="000000"/>
                </a:solidFill>
              </a:defRPr>
            </a:lvl4pPr>
            <a:lvl5pPr marL="2159000" indent="-330200">
              <a:spcBef>
                <a:spcPts val="900"/>
              </a:spcBef>
              <a:buSzPct val="100000"/>
              <a:buFont typeface="Arial" panose="020B0604020202090204"/>
              <a:buChar char="•"/>
              <a:defRPr sz="2600"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65" y="6404297"/>
            <a:ext cx="273644" cy="269229"/>
          </a:xfrm>
          <a:prstGeom prst="rect">
            <a:avLst/>
          </a:prstGeom>
        </p:spPr>
        <p:txBody>
          <a:bodyPr lIns="45714" tIns="45714" rIns="45714" bIns="45714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3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 marL="723900" indent="-26670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 marL="1234440" indent="-32004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 marL="1727200" indent="-35560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 marL="2184400" indent="-355600">
              <a:buSzPct val="100000"/>
              <a:buFont typeface="Arial" panose="020B0604020202090204"/>
              <a:buChar char="•"/>
              <a:defRPr sz="2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888888"/>
                </a:solidFill>
              </a:defRPr>
            </a:lvl1pPr>
            <a:lvl2pPr>
              <a:defRPr sz="2400">
                <a:solidFill>
                  <a:srgbClr val="888888"/>
                </a:solidFill>
              </a:defRPr>
            </a:lvl2pPr>
            <a:lvl3pPr>
              <a:defRPr sz="2400">
                <a:solidFill>
                  <a:srgbClr val="888888"/>
                </a:solidFill>
              </a:defRPr>
            </a:lvl3pPr>
            <a:lvl4pPr>
              <a:defRPr sz="2400">
                <a:solidFill>
                  <a:srgbClr val="888888"/>
                </a:solidFill>
              </a:defRPr>
            </a:lvl4pPr>
            <a:lvl5pPr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54580" y="-199376"/>
            <a:ext cx="10515601" cy="75438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90" cy="823922"/>
          </a:xfrm>
          <a:prstGeom prst="rect">
            <a:avLst/>
          </a:prstGeom>
        </p:spPr>
        <p:txBody>
          <a:bodyPr anchor="b"/>
          <a:lstStyle>
            <a:lvl1pPr>
              <a:defRPr sz="2400" b="1"/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/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54580" y="-199376"/>
            <a:ext cx="10515601" cy="75438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1" y="2057400"/>
            <a:ext cx="3932254" cy="3811588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4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0" y="-4160"/>
            <a:ext cx="12192000" cy="859323"/>
          </a:xfrm>
          <a:prstGeom prst="rect">
            <a:avLst/>
          </a:prstGeom>
          <a:solidFill>
            <a:srgbClr val="DA41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354580" y="-27377"/>
            <a:ext cx="10515601" cy="75438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54" y="6404294"/>
            <a:ext cx="273653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595959"/>
          </a:solidFill>
          <a:uFillTx/>
          <a:latin typeface="+mn-lt"/>
          <a:ea typeface="+mn-ea"/>
          <a:cs typeface="+mn-cs"/>
          <a:sym typeface="DengXian"/>
        </a:defRPr>
      </a:lvl1pPr>
      <a:lvl2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595959"/>
          </a:solidFill>
          <a:uFillTx/>
          <a:latin typeface="+mn-lt"/>
          <a:ea typeface="+mn-ea"/>
          <a:cs typeface="+mn-cs"/>
          <a:sym typeface="DengXian"/>
        </a:defRPr>
      </a:lvl2pPr>
      <a:lvl3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595959"/>
          </a:solidFill>
          <a:uFillTx/>
          <a:latin typeface="+mn-lt"/>
          <a:ea typeface="+mn-ea"/>
          <a:cs typeface="+mn-cs"/>
          <a:sym typeface="DengXian"/>
        </a:defRPr>
      </a:lvl3pPr>
      <a:lvl4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595959"/>
          </a:solidFill>
          <a:uFillTx/>
          <a:latin typeface="+mn-lt"/>
          <a:ea typeface="+mn-ea"/>
          <a:cs typeface="+mn-cs"/>
          <a:sym typeface="DengXian"/>
        </a:defRPr>
      </a:lvl4pPr>
      <a:lvl5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rgbClr val="595959"/>
          </a:solidFill>
          <a:uFillTx/>
          <a:latin typeface="+mn-lt"/>
          <a:ea typeface="+mn-ea"/>
          <a:cs typeface="+mn-cs"/>
          <a:sym typeface="DengXian"/>
        </a:defRPr>
      </a:lvl5pPr>
      <a:lvl6pPr marL="25400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595959"/>
          </a:solidFill>
          <a:uFillTx/>
          <a:latin typeface="+mn-lt"/>
          <a:ea typeface="+mn-ea"/>
          <a:cs typeface="+mn-cs"/>
          <a:sym typeface="DengXian"/>
        </a:defRPr>
      </a:lvl6pPr>
      <a:lvl7pPr marL="29972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595959"/>
          </a:solidFill>
          <a:uFillTx/>
          <a:latin typeface="+mn-lt"/>
          <a:ea typeface="+mn-ea"/>
          <a:cs typeface="+mn-cs"/>
          <a:sym typeface="DengXian"/>
        </a:defRPr>
      </a:lvl7pPr>
      <a:lvl8pPr marL="34544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595959"/>
          </a:solidFill>
          <a:uFillTx/>
          <a:latin typeface="+mn-lt"/>
          <a:ea typeface="+mn-ea"/>
          <a:cs typeface="+mn-cs"/>
          <a:sym typeface="DengXian"/>
        </a:defRPr>
      </a:lvl8pPr>
      <a:lvl9pPr marL="39116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000" b="0" i="0" u="none" strike="noStrike" cap="none" spc="0" baseline="0">
          <a:ln>
            <a:noFill/>
          </a:ln>
          <a:solidFill>
            <a:srgbClr val="595959"/>
          </a:solidFill>
          <a:uFillTx/>
          <a:latin typeface="+mn-lt"/>
          <a:ea typeface="+mn-ea"/>
          <a:cs typeface="+mn-cs"/>
          <a:sym typeface="DengXi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GIF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组合 9"/>
          <p:cNvGrpSpPr/>
          <p:nvPr/>
        </p:nvGrpSpPr>
        <p:grpSpPr>
          <a:xfrm>
            <a:off x="0" y="0"/>
            <a:ext cx="12384806" cy="7256724"/>
            <a:chOff x="-1" y="0"/>
            <a:chExt cx="12384804" cy="7256723"/>
          </a:xfrm>
        </p:grpSpPr>
        <p:pic>
          <p:nvPicPr>
            <p:cNvPr id="149" name="图片 10" descr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5753" y="-1"/>
              <a:ext cx="12109051" cy="725672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0" name="图片 11" descr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1"/>
              <a:ext cx="9730062" cy="725672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52" name="文本框 14"/>
          <p:cNvSpPr txBox="1"/>
          <p:nvPr/>
        </p:nvSpPr>
        <p:spPr>
          <a:xfrm>
            <a:off x="1385396" y="2528288"/>
            <a:ext cx="5065508" cy="64389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 smtClean="0"/>
              <a:t>神经网络与线性代数</a:t>
            </a:r>
            <a:endParaRPr lang="zh-CN" altLang="en-US" dirty="0" smtClean="0"/>
          </a:p>
        </p:txBody>
      </p:sp>
      <p:sp>
        <p:nvSpPr>
          <p:cNvPr id="153" name="文本框 7"/>
          <p:cNvSpPr txBox="1"/>
          <p:nvPr/>
        </p:nvSpPr>
        <p:spPr>
          <a:xfrm>
            <a:off x="1189222" y="5995272"/>
            <a:ext cx="6029342" cy="24384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Jananery</a:t>
            </a:r>
            <a:r>
              <a:rPr lang="zh-CN" altLang="en-US" dirty="0" smtClean="0"/>
              <a:t> </a:t>
            </a:r>
            <a:r>
              <a:rPr dirty="0" smtClean="0"/>
              <a:t>201</a:t>
            </a:r>
            <a:r>
              <a:rPr lang="en-US" dirty="0" smtClean="0"/>
              <a:t>9</a:t>
            </a:r>
            <a:endParaRPr lang="en-US" dirty="0" smtClean="0"/>
          </a:p>
        </p:txBody>
      </p:sp>
      <p:pic>
        <p:nvPicPr>
          <p:cNvPr id="154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1676" y="0"/>
            <a:ext cx="5748343" cy="2027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5" name="全球领先的项目咨询和解决方案提供商"/>
          <p:cNvSpPr txBox="1"/>
          <p:nvPr/>
        </p:nvSpPr>
        <p:spPr>
          <a:xfrm>
            <a:off x="1385280" y="3429840"/>
            <a:ext cx="7086255" cy="39751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rPr lang="zh-CN" altLang="en-US" sz="2000" dirty="0"/>
              <a:t>使用 </a:t>
            </a:r>
            <a:r>
              <a:rPr lang="en-US" altLang="zh-CN" sz="2000" dirty="0"/>
              <a:t>TensorFlow </a:t>
            </a:r>
            <a:r>
              <a:rPr lang="zh-CN" altLang="en-US" sz="2000" dirty="0"/>
              <a:t>实践神经网络</a:t>
            </a:r>
            <a:endParaRPr lang="zh-CN" altLang="en-US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4447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公式证明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99715" y="-1579245"/>
            <a:ext cx="6097905" cy="108432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等腰三角形 23"/>
          <p:cNvSpPr/>
          <p:nvPr/>
        </p:nvSpPr>
        <p:spPr>
          <a:xfrm rot="5400000" flipH="1">
            <a:off x="-1361306" y="1376336"/>
            <a:ext cx="6846357" cy="4093674"/>
          </a:xfrm>
          <a:prstGeom prst="triangl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7F7F7F"/>
                </a:solidFill>
              </a:defRPr>
            </a:pPr>
          </a:p>
        </p:txBody>
      </p:sp>
      <p:sp>
        <p:nvSpPr>
          <p:cNvPr id="410" name="等腰三角形 24"/>
          <p:cNvSpPr/>
          <p:nvPr/>
        </p:nvSpPr>
        <p:spPr>
          <a:xfrm rot="5400000" flipH="1">
            <a:off x="-1276803" y="1500015"/>
            <a:ext cx="6438078" cy="3854387"/>
          </a:xfrm>
          <a:prstGeom prst="triangle">
            <a:avLst/>
          </a:prstGeom>
          <a:solidFill>
            <a:srgbClr val="F7DAD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1" name="等腰三角形 25"/>
          <p:cNvSpPr/>
          <p:nvPr/>
        </p:nvSpPr>
        <p:spPr>
          <a:xfrm rot="5400000" flipH="1">
            <a:off x="-1164534" y="1587468"/>
            <a:ext cx="6034991" cy="3676616"/>
          </a:xfrm>
          <a:prstGeom prst="triangle">
            <a:avLst/>
          </a:prstGeom>
          <a:solidFill>
            <a:srgbClr val="F083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2" name="等腰三角形 26"/>
          <p:cNvSpPr/>
          <p:nvPr/>
        </p:nvSpPr>
        <p:spPr>
          <a:xfrm rot="5400000" flipH="1">
            <a:off x="-1142047" y="1649207"/>
            <a:ext cx="5842433" cy="3558349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413" name="直接连接符 28"/>
          <p:cNvSpPr/>
          <p:nvPr/>
        </p:nvSpPr>
        <p:spPr>
          <a:xfrm>
            <a:off x="4108701" y="3423172"/>
            <a:ext cx="4548462" cy="6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4" name="文本框 31"/>
          <p:cNvSpPr txBox="1"/>
          <p:nvPr/>
        </p:nvSpPr>
        <p:spPr>
          <a:xfrm>
            <a:off x="4108701" y="2838509"/>
            <a:ext cx="4678847" cy="199834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solidFill>
                  <a:srgbClr val="F08392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dirty="0" smtClean="0"/>
              <a:t>TensorFlow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sz="2000" dirty="0" smtClean="0"/>
              <a:t>tensor </a:t>
            </a:r>
            <a:r>
              <a:rPr lang="zh-CN" altLang="en-US" sz="2000" dirty="0" smtClean="0"/>
              <a:t>张量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flow </a:t>
            </a:r>
            <a:r>
              <a:rPr lang="zh-CN" altLang="en-US" sz="2000" dirty="0" smtClean="0"/>
              <a:t>流动</a:t>
            </a:r>
            <a:endParaRPr lang="zh-CN" altLang="en-US" sz="2000" dirty="0" smtClean="0"/>
          </a:p>
        </p:txBody>
      </p:sp>
      <p:sp>
        <p:nvSpPr>
          <p:cNvPr id="415" name="直接连接符 33"/>
          <p:cNvSpPr/>
          <p:nvPr/>
        </p:nvSpPr>
        <p:spPr>
          <a:xfrm flipV="1">
            <a:off x="9790220" y="2421368"/>
            <a:ext cx="2398611" cy="4436638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6" name="直接连接符 34"/>
          <p:cNvSpPr/>
          <p:nvPr/>
        </p:nvSpPr>
        <p:spPr>
          <a:xfrm flipV="1">
            <a:off x="9485010" y="1994704"/>
            <a:ext cx="2703825" cy="4863302"/>
          </a:xfrm>
          <a:prstGeom prst="line">
            <a:avLst/>
          </a:prstGeom>
          <a:ln w="12700">
            <a:solidFill>
              <a:srgbClr val="AB150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7" name="等腰三角形 35"/>
          <p:cNvSpPr/>
          <p:nvPr/>
        </p:nvSpPr>
        <p:spPr>
          <a:xfrm>
            <a:off x="7840943" y="3389976"/>
            <a:ext cx="3281082" cy="2926082"/>
          </a:xfrm>
          <a:prstGeom prst="triangle">
            <a:avLst/>
          </a:prstGeom>
          <a:ln w="6350">
            <a:solidFill>
              <a:srgbClr val="F0839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8" name="等腰三角形 36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4447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 smtClean="0">
                <a:latin typeface="+mn-ea"/>
                <a:ea typeface="+mn-ea"/>
                <a:sym typeface="Microsoft YaHei"/>
              </a:rPr>
              <a:t>TensorFlow</a:t>
            </a:r>
            <a:endParaRPr lang="en-US" altLang="zh-CN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tensors_flow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75" y="-23495"/>
            <a:ext cx="3867150" cy="68757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8155" y="1303655"/>
            <a:ext cx="4744085" cy="2583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张量（Tensor):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张量有多种. 零阶张量为 纯量或标量 (scalar) 也就是一个数值. 比如 [1]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一阶张量为 向量 (vector), 比如 一维的 [1, 2, 3]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二阶张量为 矩阵 (matrix), 比如 二维的 [[1, 2, 3],[4, 5, 6],[7, 8, 9]]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以此类推, 还有 三阶 三维的 …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等腰三角形 23"/>
          <p:cNvSpPr/>
          <p:nvPr/>
        </p:nvSpPr>
        <p:spPr>
          <a:xfrm rot="5400000" flipH="1">
            <a:off x="-1361306" y="1376336"/>
            <a:ext cx="6846357" cy="4093674"/>
          </a:xfrm>
          <a:prstGeom prst="triangl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7F7F7F"/>
                </a:solidFill>
              </a:defRPr>
            </a:pPr>
          </a:p>
        </p:txBody>
      </p:sp>
      <p:sp>
        <p:nvSpPr>
          <p:cNvPr id="410" name="等腰三角形 24"/>
          <p:cNvSpPr/>
          <p:nvPr/>
        </p:nvSpPr>
        <p:spPr>
          <a:xfrm rot="5400000" flipH="1">
            <a:off x="-1276803" y="1500015"/>
            <a:ext cx="6438078" cy="3854387"/>
          </a:xfrm>
          <a:prstGeom prst="triangle">
            <a:avLst/>
          </a:prstGeom>
          <a:solidFill>
            <a:srgbClr val="F7DAD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1" name="等腰三角形 25"/>
          <p:cNvSpPr/>
          <p:nvPr/>
        </p:nvSpPr>
        <p:spPr>
          <a:xfrm rot="5400000" flipH="1">
            <a:off x="-1164534" y="1587468"/>
            <a:ext cx="6034991" cy="3676616"/>
          </a:xfrm>
          <a:prstGeom prst="triangle">
            <a:avLst/>
          </a:prstGeom>
          <a:solidFill>
            <a:srgbClr val="F083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2" name="等腰三角形 26"/>
          <p:cNvSpPr/>
          <p:nvPr/>
        </p:nvSpPr>
        <p:spPr>
          <a:xfrm rot="5400000" flipH="1">
            <a:off x="-1142047" y="1649207"/>
            <a:ext cx="5842433" cy="3558349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413" name="直接连接符 28"/>
          <p:cNvSpPr/>
          <p:nvPr/>
        </p:nvSpPr>
        <p:spPr>
          <a:xfrm>
            <a:off x="4108701" y="3423172"/>
            <a:ext cx="4548462" cy="6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4" name="文本框 31"/>
          <p:cNvSpPr txBox="1"/>
          <p:nvPr/>
        </p:nvSpPr>
        <p:spPr>
          <a:xfrm>
            <a:off x="4108701" y="2838509"/>
            <a:ext cx="4678847" cy="15671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solidFill>
                  <a:srgbClr val="F08392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zh-CN" altLang="en-US" dirty="0" smtClean="0"/>
              <a:t>实践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Python</a:t>
            </a:r>
            <a:endParaRPr lang="zh-CN" altLang="en-US" dirty="0" smtClean="0"/>
          </a:p>
        </p:txBody>
      </p:sp>
      <p:sp>
        <p:nvSpPr>
          <p:cNvPr id="415" name="直接连接符 33"/>
          <p:cNvSpPr/>
          <p:nvPr/>
        </p:nvSpPr>
        <p:spPr>
          <a:xfrm flipV="1">
            <a:off x="9790220" y="2421368"/>
            <a:ext cx="2398611" cy="4436638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6" name="直接连接符 34"/>
          <p:cNvSpPr/>
          <p:nvPr/>
        </p:nvSpPr>
        <p:spPr>
          <a:xfrm flipV="1">
            <a:off x="9485010" y="1994704"/>
            <a:ext cx="2703825" cy="4863302"/>
          </a:xfrm>
          <a:prstGeom prst="line">
            <a:avLst/>
          </a:prstGeom>
          <a:ln w="12700">
            <a:solidFill>
              <a:srgbClr val="AB150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7" name="等腰三角形 35"/>
          <p:cNvSpPr/>
          <p:nvPr/>
        </p:nvSpPr>
        <p:spPr>
          <a:xfrm>
            <a:off x="7840943" y="3389976"/>
            <a:ext cx="3281082" cy="2926082"/>
          </a:xfrm>
          <a:prstGeom prst="triangle">
            <a:avLst/>
          </a:prstGeom>
          <a:ln w="6350">
            <a:solidFill>
              <a:srgbClr val="F0839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8" name="等腰三角形 36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4447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非线性回归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1483360"/>
            <a:ext cx="5891530" cy="441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45" y="1671320"/>
            <a:ext cx="5430520" cy="407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片 48" descr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" y="1135380"/>
            <a:ext cx="9670415" cy="4001135"/>
          </a:xfrm>
          <a:prstGeom prst="rect">
            <a:avLst/>
          </a:prstGeom>
        </p:spPr>
      </p:pic>
      <p:sp>
        <p:nvSpPr>
          <p:cNvPr id="182" name="文本框 5"/>
          <p:cNvSpPr txBox="1"/>
          <p:nvPr/>
        </p:nvSpPr>
        <p:spPr>
          <a:xfrm>
            <a:off x="308293" y="255076"/>
            <a:ext cx="8571055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  <a:sym typeface="Microsoft YaHei"/>
              </a:rPr>
              <a:t>拟合曲线</a:t>
            </a:r>
            <a:endParaRPr lang="zh-CN" altLang="en-US" sz="2400" dirty="0">
              <a:latin typeface="+mn-ea"/>
              <a:ea typeface="+mn-ea"/>
              <a:sym typeface="Microsoft YaHe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2669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激励函数（</a:t>
            </a:r>
            <a:r>
              <a:rPr lang="en-US" altLang="zh-CN" sz="2400" dirty="0" smtClean="0">
                <a:latin typeface="+mn-ea"/>
                <a:ea typeface="+mn-ea"/>
                <a:sym typeface="Microsoft YaHei"/>
              </a:rPr>
              <a:t>AF</a:t>
            </a:r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）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60" y="2439670"/>
            <a:ext cx="6457315" cy="426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20" y="1637030"/>
            <a:ext cx="9029700" cy="9525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384935" y="955040"/>
            <a:ext cx="930021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ReLU起源于神经科学的研究：2001年，Dayan、Abott从生物学角度模拟出了脑神经元接受信号更精确的激活模型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等腰三角形 23"/>
          <p:cNvSpPr/>
          <p:nvPr/>
        </p:nvSpPr>
        <p:spPr>
          <a:xfrm rot="5400000" flipH="1">
            <a:off x="-1361306" y="1376336"/>
            <a:ext cx="6846357" cy="4093674"/>
          </a:xfrm>
          <a:prstGeom prst="triangl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7F7F7F"/>
                </a:solidFill>
              </a:defRPr>
            </a:pPr>
          </a:p>
        </p:txBody>
      </p:sp>
      <p:sp>
        <p:nvSpPr>
          <p:cNvPr id="410" name="等腰三角形 24"/>
          <p:cNvSpPr/>
          <p:nvPr/>
        </p:nvSpPr>
        <p:spPr>
          <a:xfrm rot="5400000" flipH="1">
            <a:off x="-1276803" y="1500015"/>
            <a:ext cx="6438078" cy="3854387"/>
          </a:xfrm>
          <a:prstGeom prst="triangle">
            <a:avLst/>
          </a:prstGeom>
          <a:solidFill>
            <a:srgbClr val="F7DAD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1" name="等腰三角形 25"/>
          <p:cNvSpPr/>
          <p:nvPr/>
        </p:nvSpPr>
        <p:spPr>
          <a:xfrm rot="5400000" flipH="1">
            <a:off x="-1164534" y="1587468"/>
            <a:ext cx="6034991" cy="3676616"/>
          </a:xfrm>
          <a:prstGeom prst="triangle">
            <a:avLst/>
          </a:prstGeom>
          <a:solidFill>
            <a:srgbClr val="F083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2" name="等腰三角形 26"/>
          <p:cNvSpPr/>
          <p:nvPr/>
        </p:nvSpPr>
        <p:spPr>
          <a:xfrm rot="5400000" flipH="1">
            <a:off x="-1142047" y="1649207"/>
            <a:ext cx="5842433" cy="3558349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413" name="直接连接符 28"/>
          <p:cNvSpPr/>
          <p:nvPr/>
        </p:nvSpPr>
        <p:spPr>
          <a:xfrm>
            <a:off x="4108701" y="3423172"/>
            <a:ext cx="4548462" cy="6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4" name="文本框 31"/>
          <p:cNvSpPr txBox="1"/>
          <p:nvPr/>
        </p:nvSpPr>
        <p:spPr>
          <a:xfrm>
            <a:off x="4108701" y="2838509"/>
            <a:ext cx="4678847" cy="15671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solidFill>
                  <a:srgbClr val="F08392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zh-CN" altLang="en-US" dirty="0" smtClean="0"/>
              <a:t>实践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Python</a:t>
            </a:r>
            <a:endParaRPr lang="zh-CN" altLang="en-US" dirty="0" smtClean="0"/>
          </a:p>
        </p:txBody>
      </p:sp>
      <p:sp>
        <p:nvSpPr>
          <p:cNvPr id="415" name="直接连接符 33"/>
          <p:cNvSpPr/>
          <p:nvPr/>
        </p:nvSpPr>
        <p:spPr>
          <a:xfrm flipV="1">
            <a:off x="9790220" y="2421368"/>
            <a:ext cx="2398611" cy="4436638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6" name="直接连接符 34"/>
          <p:cNvSpPr/>
          <p:nvPr/>
        </p:nvSpPr>
        <p:spPr>
          <a:xfrm flipV="1">
            <a:off x="9485010" y="1994704"/>
            <a:ext cx="2703825" cy="4863302"/>
          </a:xfrm>
          <a:prstGeom prst="line">
            <a:avLst/>
          </a:prstGeom>
          <a:ln w="12700">
            <a:solidFill>
              <a:srgbClr val="AB150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7" name="等腰三角形 35"/>
          <p:cNvSpPr/>
          <p:nvPr/>
        </p:nvSpPr>
        <p:spPr>
          <a:xfrm>
            <a:off x="7840943" y="3389976"/>
            <a:ext cx="3281082" cy="2926082"/>
          </a:xfrm>
          <a:prstGeom prst="triangle">
            <a:avLst/>
          </a:prstGeom>
          <a:ln w="6350">
            <a:solidFill>
              <a:srgbClr val="F0839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8" name="等腰三角形 36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" y="2049145"/>
            <a:ext cx="5075555" cy="4870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85" y="3724910"/>
            <a:ext cx="5517515" cy="1024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" y="1120775"/>
            <a:ext cx="5444490" cy="493395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350521" y="22669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解释不清的神经网络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等腰三角形 23"/>
          <p:cNvSpPr/>
          <p:nvPr/>
        </p:nvSpPr>
        <p:spPr>
          <a:xfrm rot="5400000" flipH="1">
            <a:off x="-1361306" y="1376336"/>
            <a:ext cx="6846357" cy="4093674"/>
          </a:xfrm>
          <a:prstGeom prst="triangl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7F7F7F"/>
                </a:solidFill>
              </a:defRPr>
            </a:pPr>
          </a:p>
        </p:txBody>
      </p:sp>
      <p:sp>
        <p:nvSpPr>
          <p:cNvPr id="410" name="等腰三角形 24"/>
          <p:cNvSpPr/>
          <p:nvPr/>
        </p:nvSpPr>
        <p:spPr>
          <a:xfrm rot="5400000" flipH="1">
            <a:off x="-1276803" y="1500015"/>
            <a:ext cx="6438078" cy="3854387"/>
          </a:xfrm>
          <a:prstGeom prst="triangle">
            <a:avLst/>
          </a:prstGeom>
          <a:solidFill>
            <a:srgbClr val="F7DAD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1" name="等腰三角形 25"/>
          <p:cNvSpPr/>
          <p:nvPr/>
        </p:nvSpPr>
        <p:spPr>
          <a:xfrm rot="5400000" flipH="1">
            <a:off x="-1164534" y="1587468"/>
            <a:ext cx="6034991" cy="3676616"/>
          </a:xfrm>
          <a:prstGeom prst="triangle">
            <a:avLst/>
          </a:prstGeom>
          <a:solidFill>
            <a:srgbClr val="F083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2" name="等腰三角形 26"/>
          <p:cNvSpPr/>
          <p:nvPr/>
        </p:nvSpPr>
        <p:spPr>
          <a:xfrm rot="5400000" flipH="1">
            <a:off x="-1142047" y="1649207"/>
            <a:ext cx="5842433" cy="3558349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413" name="直接连接符 28"/>
          <p:cNvSpPr/>
          <p:nvPr/>
        </p:nvSpPr>
        <p:spPr>
          <a:xfrm>
            <a:off x="4108701" y="3423172"/>
            <a:ext cx="4548462" cy="6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4" name="文本框 31"/>
          <p:cNvSpPr txBox="1"/>
          <p:nvPr/>
        </p:nvSpPr>
        <p:spPr>
          <a:xfrm>
            <a:off x="3869690" y="2818765"/>
            <a:ext cx="6123940" cy="15671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solidFill>
                  <a:srgbClr val="F08392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zh-CN" altLang="en-US" dirty="0" smtClean="0"/>
              <a:t>有礼</a:t>
            </a:r>
            <a:r>
              <a:rPr lang="zh-CN" altLang="en-US" dirty="0" smtClean="0"/>
              <a:t>抢答</a:t>
            </a:r>
            <a:r>
              <a:rPr lang="zh-CN" altLang="en-US" dirty="0" smtClean="0"/>
              <a:t>环节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TensorFlow </a:t>
            </a:r>
            <a:r>
              <a:rPr lang="zh-CN" altLang="en-US" dirty="0" smtClean="0"/>
              <a:t>是哪个公司开发的</a:t>
            </a:r>
            <a:endParaRPr lang="zh-CN" altLang="en-US" dirty="0" smtClean="0"/>
          </a:p>
        </p:txBody>
      </p:sp>
      <p:sp>
        <p:nvSpPr>
          <p:cNvPr id="415" name="直接连接符 33"/>
          <p:cNvSpPr/>
          <p:nvPr/>
        </p:nvSpPr>
        <p:spPr>
          <a:xfrm flipV="1">
            <a:off x="9790220" y="2421368"/>
            <a:ext cx="2398611" cy="4436638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6" name="直接连接符 34"/>
          <p:cNvSpPr/>
          <p:nvPr/>
        </p:nvSpPr>
        <p:spPr>
          <a:xfrm flipV="1">
            <a:off x="9485010" y="1994704"/>
            <a:ext cx="2703825" cy="4863302"/>
          </a:xfrm>
          <a:prstGeom prst="line">
            <a:avLst/>
          </a:prstGeom>
          <a:ln w="12700">
            <a:solidFill>
              <a:srgbClr val="AB150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7" name="等腰三角形 35"/>
          <p:cNvSpPr/>
          <p:nvPr/>
        </p:nvSpPr>
        <p:spPr>
          <a:xfrm>
            <a:off x="7840943" y="3389976"/>
            <a:ext cx="3281082" cy="2926082"/>
          </a:xfrm>
          <a:prstGeom prst="triangle">
            <a:avLst/>
          </a:prstGeom>
          <a:ln w="6350">
            <a:solidFill>
              <a:srgbClr val="F0839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8" name="等腰三角形 36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4447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神经网络的应用领域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Picture 3" descr="8ae4-fymzzpv77169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35" y="1157605"/>
            <a:ext cx="2713355" cy="3563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1157605"/>
            <a:ext cx="5932170" cy="4921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690" y="1222375"/>
            <a:ext cx="3347720" cy="2977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等腰三角形 23"/>
          <p:cNvSpPr/>
          <p:nvPr/>
        </p:nvSpPr>
        <p:spPr>
          <a:xfrm rot="5400000" flipH="1">
            <a:off x="-1361306" y="1376336"/>
            <a:ext cx="6846357" cy="4093674"/>
          </a:xfrm>
          <a:prstGeom prst="triangl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7F7F7F"/>
                </a:solidFill>
              </a:defRPr>
            </a:pPr>
          </a:p>
        </p:txBody>
      </p:sp>
      <p:sp>
        <p:nvSpPr>
          <p:cNvPr id="410" name="等腰三角形 24"/>
          <p:cNvSpPr/>
          <p:nvPr/>
        </p:nvSpPr>
        <p:spPr>
          <a:xfrm rot="5400000" flipH="1">
            <a:off x="-1276803" y="1500015"/>
            <a:ext cx="6438078" cy="3854387"/>
          </a:xfrm>
          <a:prstGeom prst="triangle">
            <a:avLst/>
          </a:prstGeom>
          <a:solidFill>
            <a:srgbClr val="F7DAD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1" name="等腰三角形 25"/>
          <p:cNvSpPr/>
          <p:nvPr/>
        </p:nvSpPr>
        <p:spPr>
          <a:xfrm rot="5400000" flipH="1">
            <a:off x="-1164534" y="1587468"/>
            <a:ext cx="6034991" cy="3676616"/>
          </a:xfrm>
          <a:prstGeom prst="triangle">
            <a:avLst/>
          </a:prstGeom>
          <a:solidFill>
            <a:srgbClr val="F0839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2" name="等腰三角形 26"/>
          <p:cNvSpPr/>
          <p:nvPr/>
        </p:nvSpPr>
        <p:spPr>
          <a:xfrm rot="5400000" flipH="1">
            <a:off x="-1142047" y="1649207"/>
            <a:ext cx="5842433" cy="3558349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413" name="直接连接符 28"/>
          <p:cNvSpPr/>
          <p:nvPr/>
        </p:nvSpPr>
        <p:spPr>
          <a:xfrm>
            <a:off x="4108701" y="3423172"/>
            <a:ext cx="4548462" cy="6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4" name="文本框 31"/>
          <p:cNvSpPr txBox="1"/>
          <p:nvPr/>
        </p:nvSpPr>
        <p:spPr>
          <a:xfrm>
            <a:off x="3869690" y="2818765"/>
            <a:ext cx="6123940" cy="15671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solidFill>
                  <a:srgbClr val="F08392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zh-CN" altLang="en-US" dirty="0" smtClean="0"/>
              <a:t>有礼抢答环节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dirty="0" smtClean="0"/>
              <a:t>Tensor </a:t>
            </a:r>
            <a:r>
              <a:rPr lang="zh-CN" altLang="en-US" dirty="0" smtClean="0"/>
              <a:t>的翻译是什么</a:t>
            </a:r>
            <a:endParaRPr lang="zh-CN" altLang="en-US" dirty="0" smtClean="0"/>
          </a:p>
        </p:txBody>
      </p:sp>
      <p:sp>
        <p:nvSpPr>
          <p:cNvPr id="415" name="直接连接符 33"/>
          <p:cNvSpPr/>
          <p:nvPr/>
        </p:nvSpPr>
        <p:spPr>
          <a:xfrm flipV="1">
            <a:off x="9790220" y="2421368"/>
            <a:ext cx="2398611" cy="4436638"/>
          </a:xfrm>
          <a:prstGeom prst="line">
            <a:avLst/>
          </a:prstGeom>
          <a:ln w="12700">
            <a:solidFill>
              <a:srgbClr val="F7DAD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6" name="直接连接符 34"/>
          <p:cNvSpPr/>
          <p:nvPr/>
        </p:nvSpPr>
        <p:spPr>
          <a:xfrm flipV="1">
            <a:off x="9485010" y="1994704"/>
            <a:ext cx="2703825" cy="4863302"/>
          </a:xfrm>
          <a:prstGeom prst="line">
            <a:avLst/>
          </a:prstGeom>
          <a:ln w="12700">
            <a:solidFill>
              <a:srgbClr val="AB1500"/>
            </a:solidFill>
            <a:miter/>
          </a:ln>
        </p:spPr>
        <p:txBody>
          <a:bodyPr lIns="45718" tIns="45718" rIns="45718" bIns="45718"/>
          <a:lstStyle/>
          <a:p/>
        </p:txBody>
      </p:sp>
      <p:sp>
        <p:nvSpPr>
          <p:cNvPr id="417" name="等腰三角形 35"/>
          <p:cNvSpPr/>
          <p:nvPr/>
        </p:nvSpPr>
        <p:spPr>
          <a:xfrm>
            <a:off x="7840943" y="3389976"/>
            <a:ext cx="3281082" cy="2926082"/>
          </a:xfrm>
          <a:prstGeom prst="triangle">
            <a:avLst/>
          </a:prstGeom>
          <a:ln w="6350">
            <a:solidFill>
              <a:srgbClr val="F0839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</a:p>
        </p:txBody>
      </p:sp>
      <p:sp>
        <p:nvSpPr>
          <p:cNvPr id="418" name="等腰三角形 36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C94D4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图片 10" descr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273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06" name="文本框 30"/>
          <p:cNvSpPr txBox="1"/>
          <p:nvPr/>
        </p:nvSpPr>
        <p:spPr>
          <a:xfrm>
            <a:off x="900109" y="4243387"/>
            <a:ext cx="5257806" cy="1158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6000" b="1">
                <a:solidFill>
                  <a:srgbClr val="DA414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/>
              <a:t>THANKS！</a:t>
            </a:r>
            <a:endParaRPr dirty="0"/>
          </a:p>
        </p:txBody>
      </p:sp>
      <p:sp>
        <p:nvSpPr>
          <p:cNvPr id="3" name="Text Box 2"/>
          <p:cNvSpPr txBox="1"/>
          <p:nvPr/>
        </p:nvSpPr>
        <p:spPr>
          <a:xfrm>
            <a:off x="6157595" y="5789295"/>
            <a:ext cx="582993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DengXian"/>
              </a:rPr>
              <a:t>https://github.com/horan-geeker/try-tensorflow</a:t>
            </a:r>
            <a:endParaRPr kumimoji="0" lang="en-US" sz="1800" b="0" i="0" u="none" strike="noStrike" cap="none" spc="0" normalizeH="0" baseline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2669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人类的神经网络系统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889000"/>
            <a:ext cx="9537700" cy="508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4447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人工的神经网络系统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" y="934720"/>
            <a:ext cx="9550400" cy="5257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4447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两者区别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5" y="914400"/>
            <a:ext cx="9017000" cy="47498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62050" y="5763260"/>
            <a:ext cx="968883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DengXian"/>
              </a:rPr>
              <a:t>人工神经网络：</a:t>
            </a:r>
            <a:r>
              <a:rPr lang="en-US">
                <a:sym typeface="DengXian"/>
              </a:rPr>
              <a:t>神经元之间的连接</a:t>
            </a:r>
            <a:r>
              <a:rPr lang="zh-CN" altLang="en-US">
                <a:sym typeface="DengXian"/>
              </a:rPr>
              <a:t>是预先生成，</a:t>
            </a:r>
            <a:r>
              <a:rPr lang="en-US">
                <a:sym typeface="DengXian"/>
              </a:rPr>
              <a:t>固定不可更换</a:t>
            </a:r>
            <a:r>
              <a:rPr lang="zh-CN" altLang="en-US">
                <a:sym typeface="DengXian"/>
              </a:rPr>
              <a:t>，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计算机处理和优化的数学模型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人类神经网络：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通过刺激产生新的联结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2542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深度学习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066925"/>
            <a:ext cx="11775440" cy="43091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5485" y="1303655"/>
            <a:ext cx="455549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*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数据量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*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计算力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4447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线性回归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30275"/>
            <a:ext cx="7620000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4447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梯度下降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" y="3463925"/>
            <a:ext cx="6426200" cy="33458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465" y="869315"/>
            <a:ext cx="6436995" cy="3355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50520" y="1303655"/>
            <a:ext cx="491236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梯度下降的同时 既是在评估预测值和样本之间的差距 也在更新预测函数的系数 并在下一轮迭代使用更新后的系数来进一步修正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5"/>
          <p:cNvSpPr txBox="1"/>
          <p:nvPr/>
        </p:nvSpPr>
        <p:spPr>
          <a:xfrm>
            <a:off x="350521" y="244474"/>
            <a:ext cx="6902602" cy="459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 smtClean="0">
                <a:latin typeface="+mn-ea"/>
                <a:ea typeface="+mn-ea"/>
                <a:sym typeface="Microsoft YaHei"/>
              </a:rPr>
              <a:t>损失函数，学习率</a:t>
            </a:r>
            <a:endParaRPr lang="zh-CN" altLang="en-US" sz="2400" dirty="0" smtClean="0">
              <a:latin typeface="+mn-ea"/>
              <a:ea typeface="+mn-ea"/>
              <a:sym typeface="Microsoft YaHei"/>
            </a:endParaRPr>
          </a:p>
        </p:txBody>
      </p:sp>
      <p:pic>
        <p:nvPicPr>
          <p:cNvPr id="209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7835" y="-390848"/>
            <a:ext cx="4805813" cy="1694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115" y="902970"/>
            <a:ext cx="6456045" cy="58591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WPS Presentation</Application>
  <PresentationFormat>Widescreen</PresentationFormat>
  <Paragraphs>78</Paragraphs>
  <Slides>21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SimSun</vt:lpstr>
      <vt:lpstr>Wingdings</vt:lpstr>
      <vt:lpstr>DengXian</vt:lpstr>
      <vt:lpstr>微软雅黑</vt:lpstr>
      <vt:lpstr>DengXian Light</vt:lpstr>
      <vt:lpstr>Arial</vt:lpstr>
      <vt:lpstr>等线 Light</vt:lpstr>
      <vt:lpstr>等线</vt:lpstr>
      <vt:lpstr>Microsoft YaHei</vt:lpstr>
      <vt:lpstr>SimSun</vt:lpstr>
      <vt:lpstr>黑体</vt:lpstr>
      <vt:lpstr>Helvetica</vt:lpstr>
      <vt:lpstr>微软雅黑</vt:lpstr>
      <vt:lpstr>苹方 中等</vt:lpstr>
      <vt:lpstr>时尚中黑简体</vt:lpstr>
      <vt:lpstr>PingFang SC</vt:lpstr>
      <vt:lpstr/>
      <vt:lpstr>Arial Unicode MS</vt:lpstr>
      <vt:lpstr>DengXian</vt:lpstr>
      <vt:lpstr>Songti SC</vt:lpstr>
      <vt:lpstr>Heiti SC</vt:lpstr>
      <vt:lpstr>Thonburi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hejunwei</cp:lastModifiedBy>
  <cp:revision>83</cp:revision>
  <dcterms:created xsi:type="dcterms:W3CDTF">2019-01-11T06:10:14Z</dcterms:created>
  <dcterms:modified xsi:type="dcterms:W3CDTF">2019-01-11T06:10:14Z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1033-2.3.0.744</vt:lpwstr>
  </property>
</Properties>
</file>